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  <p:sldMasterId id="2147483734" r:id="rId2"/>
    <p:sldMasterId id="2147483747" r:id="rId3"/>
    <p:sldMasterId id="2147483759" r:id="rId4"/>
    <p:sldMasterId id="2147483772" r:id="rId5"/>
    <p:sldMasterId id="2147483777" r:id="rId6"/>
    <p:sldMasterId id="2147483782" r:id="rId7"/>
  </p:sldMasterIdLst>
  <p:notesMasterIdLst>
    <p:notesMasterId r:id="rId21"/>
  </p:notesMasterIdLst>
  <p:sldIdLst>
    <p:sldId id="257" r:id="rId8"/>
    <p:sldId id="259" r:id="rId9"/>
    <p:sldId id="260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23" autoAdjust="0"/>
    <p:restoredTop sz="94660"/>
  </p:normalViewPr>
  <p:slideViewPr>
    <p:cSldViewPr>
      <p:cViewPr>
        <p:scale>
          <a:sx n="91" d="100"/>
          <a:sy n="91" d="100"/>
        </p:scale>
        <p:origin x="-1066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3713D-CF63-43A4-A059-D4C517CB75DD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B763C-BF5A-4C3C-A665-BA116397D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3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rgbClr val="895D1D">
                        <a:alpha val="60000"/>
                      </a:srgbClr>
                    </a:solidFill>
                  </a:ln>
                  <a:solidFill>
                    <a:srgbClr val="895D1D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5D1D"/>
                </a:solidFill>
              </a:defRPr>
            </a:lvl1pPr>
          </a:lstStyle>
          <a:p>
            <a:pPr>
              <a:defRPr/>
            </a:pPr>
            <a:fld id="{BB6118F6-3959-4BAA-99D7-DF3610E9BBF6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5D1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5D1D"/>
                </a:solidFill>
              </a:defRPr>
            </a:lvl1pPr>
          </a:lstStyle>
          <a:p>
            <a:pPr>
              <a:defRPr/>
            </a:pPr>
            <a:fld id="{C6CB80B4-2FB5-4D83-8F02-D7FAFF05C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5BA6-876D-4DF8-BE80-927F2D73EB8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AE89-2202-4AB6-A437-6346094BC9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9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C5C85-FA7F-40E7-9CE9-5A494AD269ED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A7F7-FA79-4ACF-BA35-9484F5123D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21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8975" y="569913"/>
            <a:ext cx="7756525" cy="555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C5D6B-26EA-4E23-8F98-108AADCD4A16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2FC7-4A12-4D2E-8BB6-92E849BA40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92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rgbClr val="895D1D">
                        <a:alpha val="60000"/>
                      </a:srgbClr>
                    </a:solidFill>
                  </a:ln>
                  <a:solidFill>
                    <a:srgbClr val="895D1D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08472A-D30E-4093-A808-20E1A1A3C160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154F0A-3995-46AE-8974-2631E8F7FED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76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97DC-F8A1-4FA6-ACA3-1F7D64355074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A80BE-1535-4A6D-974D-61ABF644C22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22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03C8-EAEB-4170-B077-59DF1CB12447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B5BF0-6C6C-4244-814D-DFEF95C3A0A0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39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16BA-8F05-41C0-B3F3-17464EB3F79C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BDA57-9089-49B4-92B8-E044A8297493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3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D573-10B4-4E4B-BAA5-FC0E1C9CDD9A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6419-7D65-40D8-B49D-3AAC7D69817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77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D82FF-94AD-496F-BEA4-A69D574D286B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5B85-0505-40FF-8222-8BD07FA97F11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87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B600C-BEC2-47FE-88B7-66B30B158E8F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B1BE-8F7D-4DB0-AB14-467A0B6B14E0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A223A-6A8C-44D5-AF8C-228898ADDA2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317B3-BDA7-4225-83F6-ADC68CF5D7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2BC9E-E68A-4DE4-B205-97E8B704A11C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C5FD-C618-4993-9162-D38571E3FFA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578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B7FF7-4963-4D31-B4D1-E62F5780CDF6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5C88-F20C-4DD4-8AE5-D1651C4B664B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07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D068-5791-4E9A-9E73-162E05FC3D79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6D02-26FB-47CF-9727-B39324256C9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92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E61A-83F6-4052-808F-D704296A26D4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C99-C640-4B52-8D5B-D753941FF68F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253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8975" y="569913"/>
            <a:ext cx="7756525" cy="555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FB5E0-E496-4D29-A080-921FC1915A82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47F57-9557-4A7A-8C78-5685E4FE15E5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1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39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6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46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19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14CF0-92A9-4BA2-BC99-90C21A34A40E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B4E9A-E92B-4722-8012-D35BD67617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77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67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464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692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777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62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F0F2-BF43-45F5-A0DC-5FB37EA81C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CE12-5D3E-4DBB-BC54-71D2A799705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027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rgbClr val="895D1D">
                        <a:alpha val="60000"/>
                      </a:srgbClr>
                    </a:solidFill>
                  </a:ln>
                  <a:solidFill>
                    <a:srgbClr val="895D1D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Arial" charset="0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08472A-D30E-4093-A808-20E1A1A3C160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154F0A-3995-46AE-8974-2631E8F7FED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5831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97DC-F8A1-4FA6-ACA3-1F7D64355074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A80BE-1535-4A6D-974D-61ABF644C22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5871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03C8-EAEB-4170-B077-59DF1CB12447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B5BF0-6C6C-4244-814D-DFEF95C3A0A0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97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16BA-8F05-41C0-B3F3-17464EB3F79C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BDA57-9089-49B4-92B8-E044A8297493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7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A4B2-851A-4B1A-AB86-03F9B4515C8D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89F0-FB0A-46FC-BAE4-990110AA77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227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D573-10B4-4E4B-BAA5-FC0E1C9CDD9A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6419-7D65-40D8-B49D-3AAC7D69817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157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D82FF-94AD-496F-BEA4-A69D574D286B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5B85-0505-40FF-8222-8BD07FA97F11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0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B600C-BEC2-47FE-88B7-66B30B158E8F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B1BE-8F7D-4DB0-AB14-467A0B6B14E0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76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2BC9E-E68A-4DE4-B205-97E8B704A11C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C5FD-C618-4993-9162-D38571E3FFA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777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B7FF7-4963-4D31-B4D1-E62F5780CDF6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5C88-F20C-4DD4-8AE5-D1651C4B664B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7663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D068-5791-4E9A-9E73-162E05FC3D79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6D02-26FB-47CF-9727-B39324256C92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501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E61A-83F6-4052-808F-D704296A26D4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C99-C640-4B52-8D5B-D753941FF68F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318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8975" y="569913"/>
            <a:ext cx="7756525" cy="555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FB5E0-E496-4D29-A080-921FC1915A82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47F57-9557-4A7A-8C78-5685E4FE15E5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981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7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" name="Rectangle 307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" name="Rectangle 3078"/>
          <p:cNvSpPr>
            <a:spLocks noChangeArrowheads="1"/>
          </p:cNvSpPr>
          <p:nvPr/>
        </p:nvSpPr>
        <p:spPr bwMode="auto">
          <a:xfrm>
            <a:off x="0" y="228600"/>
            <a:ext cx="228600" cy="64008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7" name="Rectangle 3079"/>
          <p:cNvSpPr>
            <a:spLocks noChangeArrowheads="1"/>
          </p:cNvSpPr>
          <p:nvPr/>
        </p:nvSpPr>
        <p:spPr bwMode="auto">
          <a:xfrm>
            <a:off x="8915400" y="228600"/>
            <a:ext cx="228600" cy="64008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143362" name="Rectangle 3074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419600"/>
            <a:ext cx="6019800" cy="914400"/>
          </a:xfrm>
        </p:spPr>
        <p:txBody>
          <a:bodyPr/>
          <a:lstStyle>
            <a:lvl1pPr marL="0" indent="0" algn="ctr">
              <a:defRPr sz="1600">
                <a:solidFill>
                  <a:srgbClr val="336600"/>
                </a:solidFill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43363" name="Rectangle 3075"/>
          <p:cNvSpPr>
            <a:spLocks noGrp="1" noChangeArrowheads="1"/>
          </p:cNvSpPr>
          <p:nvPr>
            <p:ph type="ctrTitle"/>
          </p:nvPr>
        </p:nvSpPr>
        <p:spPr>
          <a:xfrm>
            <a:off x="914400" y="3124200"/>
            <a:ext cx="7315200" cy="838200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27950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FD0EEBD-5239-4C05-86F3-0441372D0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8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880D6-352A-4BDF-B2F3-667CB1279FE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680A-B3DA-4F29-B4A8-B92C30B98E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085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99160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pic>
        <p:nvPicPr>
          <p:cNvPr id="11" name="Picture 16" descr="doobizz-color-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5854700"/>
            <a:ext cx="1143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441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91C1276-20B5-4896-9018-4CFAB4019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207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7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" name="Rectangle 307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" name="Rectangle 3078"/>
          <p:cNvSpPr>
            <a:spLocks noChangeArrowheads="1"/>
          </p:cNvSpPr>
          <p:nvPr/>
        </p:nvSpPr>
        <p:spPr bwMode="auto">
          <a:xfrm>
            <a:off x="0" y="228600"/>
            <a:ext cx="228600" cy="64008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7" name="Rectangle 3079"/>
          <p:cNvSpPr>
            <a:spLocks noChangeArrowheads="1"/>
          </p:cNvSpPr>
          <p:nvPr/>
        </p:nvSpPr>
        <p:spPr bwMode="auto">
          <a:xfrm>
            <a:off x="8915400" y="228600"/>
            <a:ext cx="228600" cy="64008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143362" name="Rectangle 3074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419600"/>
            <a:ext cx="6019800" cy="914400"/>
          </a:xfrm>
        </p:spPr>
        <p:txBody>
          <a:bodyPr/>
          <a:lstStyle>
            <a:lvl1pPr marL="0" indent="0" algn="ctr">
              <a:defRPr sz="1600">
                <a:solidFill>
                  <a:srgbClr val="336600"/>
                </a:solidFill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43363" name="Rectangle 3075"/>
          <p:cNvSpPr>
            <a:spLocks noGrp="1" noChangeArrowheads="1"/>
          </p:cNvSpPr>
          <p:nvPr>
            <p:ph type="ctrTitle"/>
          </p:nvPr>
        </p:nvSpPr>
        <p:spPr>
          <a:xfrm>
            <a:off x="914400" y="3124200"/>
            <a:ext cx="7315200" cy="838200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94657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0C9344D-85C8-4F3E-A2FD-1AFEEA16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595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99160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pic>
        <p:nvPicPr>
          <p:cNvPr id="11" name="Picture 16" descr="doobizz-color-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5854700"/>
            <a:ext cx="1143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179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2478DA3-3509-429B-BCFF-ED9AA7BFF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217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6118F6-3959-4BAA-99D7-DF3610E9BBF6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B80B4-2FB5-4D83-8F02-D7FAFF05C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8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A223A-6A8C-44D5-AF8C-228898ADDA2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317B3-BDA7-4225-83F6-ADC68CF5D7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402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14CF0-92A9-4BA2-BC99-90C21A34A40E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9B4E9A-E92B-4722-8012-D35BD67617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71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8CA4B2-851A-4B1A-AB86-03F9B4515C8D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F89F0-FB0A-46FC-BAE4-990110AA77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D79B2-A331-4C1B-94C9-AA3268143B9A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7354-87A7-4242-8909-3945EED5A8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598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880D6-352A-4BDF-B2F3-667CB1279FE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C680A-B3DA-4F29-B4A8-B92C30B98E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098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D79B2-A331-4C1B-94C9-AA3268143B9A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17354-87A7-4242-8909-3945EED5A8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773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167C57-9687-4EFA-B071-670DA869842E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6525D-4343-4C88-82C4-BFABFA140A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411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4B0A68-6976-4989-BE63-B28AE9867CCC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9639F-6F07-4537-9636-36FDBF3B4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728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54307-CEB7-4137-8024-AC9F5D2CA613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F7757C4-D81B-483C-8B8A-F24687C61A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71756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15BA6-876D-4DF8-BE80-927F2D73EB85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AAE89-2202-4AB6-A437-6346094BC9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38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C5C85-FA7F-40E7-9CE9-5A494AD269ED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6A7F7-FA79-4ACF-BA35-9484F5123D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8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67C57-9687-4EFA-B071-670DA869842E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525D-4343-4C88-82C4-BFABFA140A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6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0A68-6976-4989-BE63-B28AE9867CCC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639F-6F07-4537-9636-36FDBF3B4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0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54307-CEB7-4137-8024-AC9F5D2CA613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757C4-D81B-483C-8B8A-F24687C61A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2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image" Target="../media/image4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4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5D1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C4605A-27AF-4D18-A0FD-CDD8FD522302}" type="datetimeFigureOut">
              <a:rPr lang="en-US" smtClean="0"/>
              <a:pPr>
                <a:defRPr/>
              </a:pPr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5D1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5D1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CBAA55-37FE-48C2-BDE4-B1637A70EF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E417A-37F3-4DAE-A404-938C8871AD82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7EE242-DFBA-4DA4-AA73-5A96B9FCE9B7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1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BF0F2-BF43-45F5-A0DC-5FB37EA81C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2/9/2019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CE12-5D3E-4DBB-BC54-71D2A79970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E417A-37F3-4DAE-A404-938C8871AD82}" type="datetimeFigureOut">
              <a:rPr lang="en-US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7EE242-DFBA-4DA4-AA73-5A96B9FCE9B7}" type="slidenum">
              <a:rPr lang="en-US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3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76400"/>
            <a:ext cx="7010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899160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81750"/>
            <a:ext cx="22860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999B8C-8E10-40D9-A4B9-3A6B6ED6929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5131" name="Picture 12" descr="doobizz-color-rgb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5854700"/>
            <a:ext cx="1143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47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100000"/>
        </a:spcBef>
        <a:spcAft>
          <a:spcPct val="0"/>
        </a:spcAft>
        <a:buClr>
          <a:srgbClr val="004BA0"/>
        </a:buClr>
        <a:buSzPct val="70000"/>
        <a:defRPr sz="3200">
          <a:solidFill>
            <a:srgbClr val="042A55"/>
          </a:solidFill>
          <a:latin typeface="Calibri" pitchFamily="34" charset="0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2800">
          <a:solidFill>
            <a:srgbClr val="042A55"/>
          </a:solidFill>
          <a:latin typeface="Calibri" pitchFamily="34" charset="0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2000">
          <a:solidFill>
            <a:srgbClr val="042A55"/>
          </a:solidFill>
          <a:latin typeface="Calibri" pitchFamily="34" charset="0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600">
          <a:solidFill>
            <a:srgbClr val="042A55"/>
          </a:solidFill>
          <a:latin typeface="Calibri" pitchFamily="34" charset="0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Calibri" pitchFamily="34" charset="0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76400"/>
            <a:ext cx="7010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8991600" y="152400"/>
            <a:ext cx="152400" cy="65532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81750"/>
            <a:ext cx="22860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2011, Berkeley L. Geddes - All Rights Reserved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817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7B0647-C206-4635-ABDE-51596113091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6155" name="Picture 12" descr="doobizz-color-rgb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5854700"/>
            <a:ext cx="1143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28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42A55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100000"/>
        </a:spcBef>
        <a:spcAft>
          <a:spcPct val="0"/>
        </a:spcAft>
        <a:buClr>
          <a:srgbClr val="004BA0"/>
        </a:buClr>
        <a:buSzPct val="70000"/>
        <a:defRPr sz="3200">
          <a:solidFill>
            <a:srgbClr val="042A55"/>
          </a:solidFill>
          <a:latin typeface="Calibri" pitchFamily="34" charset="0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2800">
          <a:solidFill>
            <a:srgbClr val="042A55"/>
          </a:solidFill>
          <a:latin typeface="Calibri" pitchFamily="34" charset="0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2000">
          <a:solidFill>
            <a:srgbClr val="042A55"/>
          </a:solidFill>
          <a:latin typeface="Calibri" pitchFamily="34" charset="0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600">
          <a:solidFill>
            <a:srgbClr val="042A55"/>
          </a:solidFill>
          <a:latin typeface="Calibri" pitchFamily="34" charset="0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Calibri" pitchFamily="34" charset="0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Char char="•"/>
        <a:defRPr sz="1400">
          <a:solidFill>
            <a:srgbClr val="042A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C2E417A-37F3-4DAE-A404-938C8871AD82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E7EE242-DFBA-4DA4-AA73-5A96B9FCE9B7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2951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leanstack.com/" TargetMode="External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5400"/>
            <a:ext cx="6817659" cy="243840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Sterling </a:t>
            </a:r>
            <a:b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Entrepreneur Help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 rtlCol="0">
            <a:normAutofit fontScale="475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Book Antiqua" pitchFamily="18" charset="0"/>
                <a:cs typeface="Arial" pitchFamily="34" charset="0"/>
              </a:rPr>
              <a:t>Section </a:t>
            </a:r>
            <a:r>
              <a:rPr lang="en-US" sz="4400" b="1" dirty="0" smtClean="0">
                <a:latin typeface="Book Antiqua" pitchFamily="18" charset="0"/>
                <a:cs typeface="Arial" pitchFamily="34" charset="0"/>
              </a:rPr>
              <a:t>1: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en-US" sz="4500" b="1" dirty="0" smtClean="0">
                <a:latin typeface="Book Antiqua" panose="02040602050305030304" pitchFamily="18" charset="0"/>
                <a:cs typeface="Arial" pitchFamily="34" charset="0"/>
              </a:rPr>
              <a:t>Lean Canvas</a:t>
            </a:r>
            <a:endParaRPr lang="en-US" sz="4500" b="1" dirty="0">
              <a:solidFill>
                <a:srgbClr val="FF000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Book Antiqua" pitchFamily="18" charset="0"/>
                <a:cs typeface="Arial" pitchFamily="34" charset="0"/>
              </a:rPr>
              <a:t>Section </a:t>
            </a:r>
            <a:r>
              <a:rPr lang="en-US" sz="4400" b="1" dirty="0" smtClean="0">
                <a:latin typeface="Book Antiqua" pitchFamily="18" charset="0"/>
                <a:cs typeface="Arial" pitchFamily="34" charset="0"/>
              </a:rPr>
              <a:t>2: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500" b="1" dirty="0" smtClean="0">
                <a:latin typeface="Book Antiqua" pitchFamily="18" charset="0"/>
                <a:cs typeface="Arial" pitchFamily="34" charset="0"/>
              </a:rPr>
              <a:t>Business Model Canvas</a:t>
            </a:r>
            <a:endParaRPr lang="en-US" sz="4500" b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Book Antiqua" pitchFamily="18" charset="0"/>
                <a:cs typeface="Arial" pitchFamily="34" charset="0"/>
              </a:rPr>
              <a:t>Section </a:t>
            </a:r>
            <a:r>
              <a:rPr lang="en-US" sz="4400" b="1" dirty="0" smtClean="0">
                <a:latin typeface="Book Antiqua" pitchFamily="18" charset="0"/>
                <a:cs typeface="Arial" pitchFamily="34" charset="0"/>
              </a:rPr>
              <a:t>3:  </a:t>
            </a:r>
            <a:r>
              <a:rPr lang="en-US" sz="4500" b="1" dirty="0" smtClean="0">
                <a:latin typeface="Book Antiqua" pitchFamily="18" charset="0"/>
                <a:cs typeface="Arial" pitchFamily="34" charset="0"/>
              </a:rPr>
              <a:t>Business Model </a:t>
            </a:r>
            <a:r>
              <a:rPr lang="en-US" sz="4500" b="1" smtClean="0">
                <a:latin typeface="Book Antiqua" pitchFamily="18" charset="0"/>
                <a:cs typeface="Arial" pitchFamily="34" charset="0"/>
              </a:rPr>
              <a:t>Canvas Resources</a:t>
            </a:r>
            <a:endParaRPr lang="en-US" sz="4500" b="1" i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Book Antiqua" pitchFamily="18" charset="0"/>
                <a:cs typeface="Arial" pitchFamily="34" charset="0"/>
              </a:rPr>
              <a:t>Section </a:t>
            </a:r>
            <a:r>
              <a:rPr lang="en-US" sz="4400" b="1" dirty="0" smtClean="0">
                <a:latin typeface="Book Antiqua" pitchFamily="18" charset="0"/>
                <a:cs typeface="Arial" pitchFamily="34" charset="0"/>
              </a:rPr>
              <a:t>4: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b="1" dirty="0" smtClean="0">
                <a:latin typeface="Book Antiqua" panose="02040602050305030304" pitchFamily="18" charset="0"/>
                <a:cs typeface="Arial" pitchFamily="34" charset="0"/>
              </a:rPr>
              <a:t>Four Collaborative Resources</a:t>
            </a:r>
            <a:endParaRPr lang="en-US" sz="4500" b="1" i="1" dirty="0">
              <a:solidFill>
                <a:srgbClr val="FF000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4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127" y="316336"/>
            <a:ext cx="26193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09606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22322"/>
            <a:ext cx="4191000" cy="2868038"/>
          </a:xfrm>
        </p:spPr>
      </p:pic>
      <p:sp>
        <p:nvSpPr>
          <p:cNvPr id="3" name="TextBox 2"/>
          <p:cNvSpPr txBox="1"/>
          <p:nvPr/>
        </p:nvSpPr>
        <p:spPr>
          <a:xfrm>
            <a:off x="304800" y="24384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7. Cost Structure: Learn about Customer Acquisition Costs, Distribution Costs, and Hosting (see book and Web site). 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5943600"/>
            <a:ext cx="609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2000" b="1" dirty="0" smtClean="0"/>
              <a:t>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141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22322"/>
            <a:ext cx="4191000" cy="2868038"/>
          </a:xfrm>
        </p:spPr>
      </p:pic>
      <p:sp>
        <p:nvSpPr>
          <p:cNvPr id="5" name="TextBox 4"/>
          <p:cNvSpPr txBox="1"/>
          <p:nvPr/>
        </p:nvSpPr>
        <p:spPr>
          <a:xfrm>
            <a:off x="304800" y="259080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8. Key Metrics: List the Key Numbers (see book and Web site) that tell you how your business </a:t>
            </a:r>
          </a:p>
          <a:p>
            <a:r>
              <a:rPr lang="en-US" sz="2800" b="1" dirty="0" smtClean="0">
                <a:latin typeface="Book Antiqua" panose="02040602050305030304" pitchFamily="18" charset="0"/>
              </a:rPr>
              <a:t>is doing.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5105400"/>
            <a:ext cx="533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  8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205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051994"/>
            <a:ext cx="4191000" cy="2738365"/>
          </a:xfrm>
        </p:spPr>
      </p:pic>
      <p:sp>
        <p:nvSpPr>
          <p:cNvPr id="3" name="TextBox 2"/>
          <p:cNvSpPr txBox="1"/>
          <p:nvPr/>
        </p:nvSpPr>
        <p:spPr>
          <a:xfrm>
            <a:off x="228600" y="26670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9. Unfair or Competitive Advantage: A competitive advantage is something you offer that cannot easily  be copied (see book and Web site).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4419600"/>
            <a:ext cx="533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000" b="1" dirty="0"/>
              <a:t>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644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All nine fields in The Lean Canvas are assumptions until you get out of the building and validate them (see book and Web site below).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For the big picture on The Lean Canvas, read </a:t>
            </a:r>
            <a:r>
              <a:rPr lang="en-US" b="1" i="1" dirty="0" smtClean="0"/>
              <a:t>Running Lean </a:t>
            </a:r>
            <a:r>
              <a:rPr lang="en-US" b="1" dirty="0" smtClean="0"/>
              <a:t>by Ash </a:t>
            </a:r>
            <a:r>
              <a:rPr lang="en-US" b="1" dirty="0" err="1" smtClean="0"/>
              <a:t>Maurya</a:t>
            </a:r>
            <a:r>
              <a:rPr lang="en-US" b="1" dirty="0" smtClean="0"/>
              <a:t> and see </a:t>
            </a:r>
            <a:r>
              <a:rPr lang="en-US" b="1" u="sng" dirty="0" smtClean="0">
                <a:hlinkClick r:id="rId2"/>
              </a:rPr>
              <a:t>http://leanstack.com/</a:t>
            </a:r>
            <a:endParaRPr lang="en-US" b="1" u="sng" dirty="0" smtClean="0"/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dirty="0" smtClean="0"/>
              <a:t>If you have good results, progress to </a:t>
            </a:r>
            <a:r>
              <a:rPr lang="en-US" b="1" i="1" dirty="0" smtClean="0"/>
              <a:t>The Business Model Canvas</a:t>
            </a:r>
            <a:r>
              <a:rPr lang="en-US" b="1" dirty="0" smtClean="0"/>
              <a:t>.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5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48000"/>
    </mc:Choice>
    <mc:Fallback xmlns="">
      <p:transition spd="slow" advClick="0" advTm="4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ffectLst>
            <a:outerShdw blurRad="25400" dist="12700" dir="14400000" algn="ctr" rotWithShape="0">
              <a:srgbClr val="000000">
                <a:alpha val="50000"/>
              </a:srgbClr>
            </a:outerShdw>
          </a:effectLst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Purpose</a:t>
            </a:r>
            <a:endParaRPr lang="en-US" sz="54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idx="1"/>
          </p:nvPr>
        </p:nvSpPr>
        <p:spPr>
          <a:xfrm>
            <a:off x="762000" y="2514600"/>
            <a:ext cx="7772400" cy="38782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800" dirty="0" smtClean="0">
                <a:latin typeface="Book Antiqua" panose="02040602050305030304" pitchFamily="18" charset="0"/>
              </a:rPr>
              <a:t>Help others become </a:t>
            </a:r>
            <a:r>
              <a:rPr lang="en-US" sz="4800" dirty="0">
                <a:latin typeface="Book Antiqua" panose="02040602050305030304" pitchFamily="18" charset="0"/>
              </a:rPr>
              <a:t> </a:t>
            </a:r>
            <a:r>
              <a:rPr lang="en-US" sz="4800" dirty="0" smtClean="0">
                <a:latin typeface="Book Antiqua" panose="02040602050305030304" pitchFamily="18" charset="0"/>
              </a:rPr>
              <a:t>entrepreneur-self-reliant </a:t>
            </a:r>
          </a:p>
          <a:p>
            <a:pPr marL="0" indent="0" eaLnBrk="1" hangingPunct="1">
              <a:buNone/>
            </a:pPr>
            <a:r>
              <a:rPr lang="en-US" sz="4800" dirty="0" smtClean="0">
                <a:latin typeface="Book Antiqua" panose="02040602050305030304" pitchFamily="18" charset="0"/>
              </a:rPr>
              <a:t>for life.</a:t>
            </a:r>
          </a:p>
          <a:p>
            <a:pPr marL="0" indent="0" eaLnBrk="1" hangingPunct="1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49705442"/>
      </p:ext>
    </p:extLst>
  </p:cSld>
  <p:clrMapOvr>
    <a:masterClrMapping/>
  </p:clrMapOvr>
  <p:transition spd="med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ook Antiqua" panose="02040602050305030304" pitchFamily="18" charset="0"/>
              </a:rPr>
              <a:t>The Lean Canvas</a:t>
            </a:r>
            <a:endParaRPr lang="en-US" sz="5400" dirty="0">
              <a:latin typeface="Book Antiqua" panose="0204060205030503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69281"/>
            <a:ext cx="8153400" cy="4971011"/>
          </a:xfrm>
        </p:spPr>
      </p:pic>
      <p:sp>
        <p:nvSpPr>
          <p:cNvPr id="4" name="TextBox 3"/>
          <p:cNvSpPr txBox="1"/>
          <p:nvPr/>
        </p:nvSpPr>
        <p:spPr>
          <a:xfrm>
            <a:off x="1281821" y="303047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61702" y="2514600"/>
            <a:ext cx="12440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11430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    </a:t>
            </a:r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2575535"/>
            <a:ext cx="12954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2514600"/>
            <a:ext cx="12192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4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0" y="3962400"/>
            <a:ext cx="1143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5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5257800"/>
            <a:ext cx="1143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6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62200" y="5181599"/>
            <a:ext cx="12192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7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3886200"/>
            <a:ext cx="12191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8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575534"/>
            <a:ext cx="1143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9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8075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4000"/>
    </mc:Choice>
    <mc:Fallback xmlns="">
      <p:transition spd="slow" advClick="0" advTm="2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ook Antiqua" panose="02040602050305030304" pitchFamily="18" charset="0"/>
              </a:rPr>
              <a:t>The Lean Canvas</a:t>
            </a:r>
            <a:endParaRPr lang="en-US" sz="5400" dirty="0">
              <a:latin typeface="Book Antiqua" panose="0204060205030503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810000"/>
            <a:ext cx="4191000" cy="2971800"/>
          </a:xfrm>
        </p:spPr>
      </p:pic>
      <p:sp>
        <p:nvSpPr>
          <p:cNvPr id="3" name="TextBox 2"/>
          <p:cNvSpPr txBox="1"/>
          <p:nvPr/>
        </p:nvSpPr>
        <p:spPr>
          <a:xfrm>
            <a:off x="5334000" y="464820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5828" y="19812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ook Antiqua" panose="02040602050305030304" pitchFamily="18" charset="0"/>
              </a:rPr>
              <a:t>1. Problem: This is not your problem but the problem of your customer segment that you solve. </a:t>
            </a:r>
            <a:endParaRPr lang="en-US" sz="3200" b="1" dirty="0"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4267200"/>
            <a:ext cx="509401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8476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22322"/>
            <a:ext cx="4191000" cy="2868038"/>
          </a:xfrm>
        </p:spPr>
      </p:pic>
      <p:sp>
        <p:nvSpPr>
          <p:cNvPr id="3" name="TextBox 2"/>
          <p:cNvSpPr txBox="1"/>
          <p:nvPr/>
        </p:nvSpPr>
        <p:spPr>
          <a:xfrm>
            <a:off x="304800" y="2133600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2. Customer Segments: Customer segments are not the whole world. You need to target your customer segments. Use a new canvas for each customer segment you identify.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648200"/>
            <a:ext cx="381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764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22322"/>
            <a:ext cx="4191000" cy="2868038"/>
          </a:xfrm>
        </p:spPr>
      </p:pic>
      <p:sp>
        <p:nvSpPr>
          <p:cNvPr id="3" name="TextBox 2"/>
          <p:cNvSpPr txBox="1"/>
          <p:nvPr/>
        </p:nvSpPr>
        <p:spPr>
          <a:xfrm>
            <a:off x="304800" y="25908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3. Unique Value Proposition:  A  unique value proposition is what makes you stand out, your compelling message, why you are different.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4846" y="4634041"/>
            <a:ext cx="457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714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038600"/>
            <a:ext cx="4191000" cy="2743200"/>
          </a:xfrm>
        </p:spPr>
      </p:pic>
      <p:sp>
        <p:nvSpPr>
          <p:cNvPr id="3" name="TextBox 2"/>
          <p:cNvSpPr txBox="1"/>
          <p:nvPr/>
        </p:nvSpPr>
        <p:spPr>
          <a:xfrm>
            <a:off x="228600" y="26670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4. Solution: Define your solution once you have found it. Have your solution start out as a Minimum Viable Product (see book and Web site on the last slide of this presen</a:t>
            </a:r>
            <a:r>
              <a:rPr lang="en-US" sz="2800" b="1" dirty="0" smtClean="0">
                <a:latin typeface="Book Antiqua" panose="02040602050305030304" pitchFamily="18" charset="0"/>
              </a:rPr>
              <a:t>tation).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4419600"/>
            <a:ext cx="457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8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051994"/>
            <a:ext cx="4191000" cy="2738365"/>
          </a:xfrm>
        </p:spPr>
      </p:pic>
      <p:sp>
        <p:nvSpPr>
          <p:cNvPr id="3" name="TextBox 2"/>
          <p:cNvSpPr txBox="1"/>
          <p:nvPr/>
        </p:nvSpPr>
        <p:spPr>
          <a:xfrm>
            <a:off x="304800" y="26670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5. Channels: Your channel is the way your customer segment finds and knows who you are and the way you deliver your product or service.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5257800"/>
            <a:ext cx="533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505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ook Antiqua" panose="02040602050305030304" pitchFamily="18" charset="0"/>
              </a:rPr>
              <a:t>The Lean Canvas</a:t>
            </a:r>
            <a:endParaRPr lang="en-US" sz="5400" b="1" dirty="0"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22322"/>
            <a:ext cx="4191000" cy="2868038"/>
          </a:xfrm>
        </p:spPr>
      </p:pic>
      <p:sp>
        <p:nvSpPr>
          <p:cNvPr id="3" name="TextBox 2"/>
          <p:cNvSpPr txBox="1"/>
          <p:nvPr/>
        </p:nvSpPr>
        <p:spPr>
          <a:xfrm>
            <a:off x="228600" y="25146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ok Antiqua" panose="02040602050305030304" pitchFamily="18" charset="0"/>
              </a:rPr>
              <a:t>6. Revenue Streams: Get to know your Revenue Model, Lifetime Value, Revenue, and Gross Margin (see book and Web site).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6200" y="6019800"/>
            <a:ext cx="533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000" b="1" dirty="0" smtClean="0"/>
              <a:t>6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4862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Sprout Marketing Template">
  <a:themeElements>
    <a:clrScheme name="">
      <a:dk1>
        <a:srgbClr val="000000"/>
      </a:dk1>
      <a:lt1>
        <a:srgbClr val="FFFFFF"/>
      </a:lt1>
      <a:dk2>
        <a:srgbClr val="0066CC"/>
      </a:dk2>
      <a:lt2>
        <a:srgbClr val="808080"/>
      </a:lt2>
      <a:accent1>
        <a:srgbClr val="0066CC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B8E2"/>
      </a:accent5>
      <a:accent6>
        <a:srgbClr val="E7B900"/>
      </a:accent6>
      <a:hlink>
        <a:srgbClr val="5DB848"/>
      </a:hlink>
      <a:folHlink>
        <a:srgbClr val="CC0000"/>
      </a:folHlink>
    </a:clrScheme>
    <a:fontScheme name="Sprout Marketing Templa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prout Market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out Marketing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8">
        <a:dk1>
          <a:srgbClr val="000000"/>
        </a:dk1>
        <a:lt1>
          <a:srgbClr val="FFFFFF"/>
        </a:lt1>
        <a:dk2>
          <a:srgbClr val="004BA0"/>
        </a:dk2>
        <a:lt2>
          <a:srgbClr val="808080"/>
        </a:lt2>
        <a:accent1>
          <a:srgbClr val="00328C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E7B900"/>
        </a:accent6>
        <a:hlink>
          <a:srgbClr val="5DB848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9">
        <a:dk1>
          <a:srgbClr val="000000"/>
        </a:dk1>
        <a:lt1>
          <a:srgbClr val="FFFFFF"/>
        </a:lt1>
        <a:dk2>
          <a:srgbClr val="0D0DA5"/>
        </a:dk2>
        <a:lt2>
          <a:srgbClr val="808080"/>
        </a:lt2>
        <a:accent1>
          <a:srgbClr val="0A55EA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B4F3"/>
        </a:accent5>
        <a:accent6>
          <a:srgbClr val="E7B900"/>
        </a:accent6>
        <a:hlink>
          <a:srgbClr val="5DB848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prout Marketing Template">
  <a:themeElements>
    <a:clrScheme name="">
      <a:dk1>
        <a:srgbClr val="000000"/>
      </a:dk1>
      <a:lt1>
        <a:srgbClr val="FFFFFF"/>
      </a:lt1>
      <a:dk2>
        <a:srgbClr val="0066CC"/>
      </a:dk2>
      <a:lt2>
        <a:srgbClr val="808080"/>
      </a:lt2>
      <a:accent1>
        <a:srgbClr val="0066CC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B8E2"/>
      </a:accent5>
      <a:accent6>
        <a:srgbClr val="E7B900"/>
      </a:accent6>
      <a:hlink>
        <a:srgbClr val="5DB848"/>
      </a:hlink>
      <a:folHlink>
        <a:srgbClr val="CC0000"/>
      </a:folHlink>
    </a:clrScheme>
    <a:fontScheme name="Sprout Marketing Templa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prout Market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out Marketing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8">
        <a:dk1>
          <a:srgbClr val="000000"/>
        </a:dk1>
        <a:lt1>
          <a:srgbClr val="FFFFFF"/>
        </a:lt1>
        <a:dk2>
          <a:srgbClr val="004BA0"/>
        </a:dk2>
        <a:lt2>
          <a:srgbClr val="808080"/>
        </a:lt2>
        <a:accent1>
          <a:srgbClr val="00328C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E7B900"/>
        </a:accent6>
        <a:hlink>
          <a:srgbClr val="5DB848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out Marketing Template 9">
        <a:dk1>
          <a:srgbClr val="000000"/>
        </a:dk1>
        <a:lt1>
          <a:srgbClr val="FFFFFF"/>
        </a:lt1>
        <a:dk2>
          <a:srgbClr val="0D0DA5"/>
        </a:dk2>
        <a:lt2>
          <a:srgbClr val="808080"/>
        </a:lt2>
        <a:accent1>
          <a:srgbClr val="0A55EA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B4F3"/>
        </a:accent5>
        <a:accent6>
          <a:srgbClr val="E7B900"/>
        </a:accent6>
        <a:hlink>
          <a:srgbClr val="5DB848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eme1" id="{2FB5D32D-4DE1-4F00-8638-7F41AAA4D230}" vid="{BE730FC0-818C-412C-AB90-DF0AB5B2DBB4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401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1_Hardcover</vt:lpstr>
      <vt:lpstr>3_Hardcover</vt:lpstr>
      <vt:lpstr>1_Office Theme</vt:lpstr>
      <vt:lpstr>4_Hardcover</vt:lpstr>
      <vt:lpstr>2_Sprout Marketing Template</vt:lpstr>
      <vt:lpstr>3_Sprout Marketing Template</vt:lpstr>
      <vt:lpstr>Theme1</vt:lpstr>
      <vt:lpstr>Sterling  Entrepreneur Help  </vt:lpstr>
      <vt:lpstr>Purpose</vt:lpstr>
      <vt:lpstr>The Lean Canvas</vt:lpstr>
      <vt:lpstr>The Lean Canvas</vt:lpstr>
      <vt:lpstr>The Lean Canvas</vt:lpstr>
      <vt:lpstr>The Lean Canvas</vt:lpstr>
      <vt:lpstr>The Lean Canvas</vt:lpstr>
      <vt:lpstr>The Lean Canvas</vt:lpstr>
      <vt:lpstr>The Lean Canvas</vt:lpstr>
      <vt:lpstr>The Lean Canvas</vt:lpstr>
      <vt:lpstr>The Lean Canvas</vt:lpstr>
      <vt:lpstr>The Lean Canvas</vt:lpstr>
      <vt:lpstr>The Lean Canvas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Bateman</dc:creator>
  <cp:lastModifiedBy>Bateman</cp:lastModifiedBy>
  <cp:revision>93</cp:revision>
  <dcterms:created xsi:type="dcterms:W3CDTF">2012-08-11T19:31:56Z</dcterms:created>
  <dcterms:modified xsi:type="dcterms:W3CDTF">2019-02-09T18:56:07Z</dcterms:modified>
</cp:coreProperties>
</file>