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7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3" r:id="rId13"/>
    <p:sldId id="274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D1019-09CF-4E10-966B-6A863F71E49F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1B567-F165-4EE1-B789-658F668A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7EEAB17-D46E-426A-9970-4344ED7A0CF2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8472A-D30E-4093-A808-20E1A1A3C160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4/20/2023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54F0A-3995-46AE-8974-2631E8F7FED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7D068-5791-4E9A-9E73-162E05FC3D79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4/20/2023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06D02-26FB-47CF-9727-B39324256C9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7E61A-83F6-4052-808F-D704296A26D4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4/20/2023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90C99-C640-4B52-8D5B-D753941FF68F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D97DC-F8A1-4FA6-ACA3-1F7D64355074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4/20/2023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A80BE-1535-4A6D-974D-61ABF644C22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203C8-EAEB-4170-B077-59DF1CB12447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4/20/2023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B5BF0-6C6C-4244-814D-DFEF95C3A0A0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C16BA-8F05-41C0-B3F3-17464EB3F79C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4/20/2023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BDA57-9089-49B4-92B8-E044A8297493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D3D573-10B4-4E4B-BAA5-FC0E1C9CDD9A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4/20/2023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56419-7D65-40D8-B49D-3AAC7D69817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D82FF-94AD-496F-BEA4-A69D574D286B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4/20/2023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F5B85-0505-40FF-8222-8BD07FA97F11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5B600C-BEC2-47FE-88B7-66B30B158E8F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4/20/2023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3B1BE-8F7D-4DB0-AB14-467A0B6B14E0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2BC9E-E68A-4DE4-B205-97E8B704A11C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4/20/2023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2C5FD-C618-4993-9162-D38571E3FFA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B7FF7-4963-4D31-B4D1-E62F5780CDF6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4/20/2023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3CC5C88-F20C-4DD4-8AE5-D1651C4B664B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C2E417A-37F3-4DAE-A404-938C8871AD82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4/20/2023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E7EE242-DFBA-4DA4-AA73-5A96B9FCE9B7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re.org/" TargetMode="External"/><Relationship Id="rId2" Type="http://schemas.openxmlformats.org/officeDocument/2006/relationships/hyperlink" Target="https://www.uvu.edu/brc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762000" y="1905000"/>
            <a:ext cx="754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latin typeface="Book Antiqua" panose="02040602050305030304" pitchFamily="18" charset="0"/>
                <a:cs typeface="Arial" pitchFamily="34" charset="0"/>
              </a:rPr>
              <a:t>HOW I GET HELP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latin typeface="Book Antiqua" panose="02040602050305030304" pitchFamily="18" charset="0"/>
                <a:cs typeface="Arial" pitchFamily="34" charset="0"/>
              </a:rPr>
              <a:t>FROM OTHERS</a:t>
            </a:r>
            <a:endParaRPr lang="en-US" sz="4400" dirty="0">
              <a:latin typeface="Book Antiqua" panose="0204060205030503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1143000" y="3886200"/>
            <a:ext cx="6705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3600" b="1" dirty="0">
                <a:latin typeface="Book Antiqua" panose="02040602050305030304" pitchFamily="18" charset="0"/>
                <a:cs typeface="Times New Roman" pitchFamily="18" charset="0"/>
              </a:rPr>
              <a:t>Beginning of Section 3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Book Antiqua" panose="02040602050305030304" pitchFamily="18" charset="0"/>
                <a:cs typeface="Times New Roman" pitchFamily="18" charset="0"/>
              </a:rPr>
              <a:t>of Four Parts </a:t>
            </a:r>
            <a:endParaRPr lang="en-US" sz="3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636098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501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ChangeArrowheads="1"/>
          </p:cNvSpPr>
          <p:nvPr/>
        </p:nvSpPr>
        <p:spPr bwMode="auto">
          <a:xfrm>
            <a:off x="381000" y="533400"/>
            <a:ext cx="8305800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Research, Research, Research</a:t>
            </a:r>
            <a:endParaRPr lang="en-US" sz="14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  <a:endParaRPr lang="en-US" sz="1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Times New Roman" pitchFamily="18" charset="0"/>
              </a:rPr>
              <a:t>Research the marketplace to understand</a:t>
            </a:r>
            <a:endParaRPr lang="en-US" sz="1400" dirty="0">
              <a:latin typeface="Arial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Arial" charset="0"/>
                <a:cs typeface="Times New Roman" pitchFamily="18" charset="0"/>
              </a:rPr>
              <a:t> 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Times New Roman" pitchFamily="18" charset="0"/>
              </a:rPr>
              <a:t>        •  industry gaps, problems, and trends.</a:t>
            </a:r>
            <a:endParaRPr lang="en-US" sz="1400" dirty="0">
              <a:latin typeface="Arial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Arial" charset="0"/>
                <a:cs typeface="Times New Roman" pitchFamily="18" charset="0"/>
              </a:rPr>
              <a:t>  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Times New Roman" pitchFamily="18" charset="0"/>
              </a:rPr>
              <a:t>        •  company gaps, problems, and trends.</a:t>
            </a:r>
            <a:endParaRPr lang="en-US" sz="1400" dirty="0">
              <a:latin typeface="Arial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Times New Roman" pitchFamily="18" charset="0"/>
              </a:rPr>
              <a:t> </a:t>
            </a:r>
            <a:endParaRPr lang="en-US" sz="1400" dirty="0">
              <a:latin typeface="Arial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Times New Roman" pitchFamily="18" charset="0"/>
              </a:rPr>
              <a:t> </a:t>
            </a:r>
            <a:endParaRPr lang="en-US" sz="1400" dirty="0">
              <a:latin typeface="Arial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Times New Roman" pitchFamily="18" charset="0"/>
              </a:rPr>
              <a:t>Understanding industry and company gaps, problems, and trends can help you with your next career.  To do that:</a:t>
            </a:r>
            <a:endParaRPr lang="en-US" sz="1400" dirty="0">
              <a:latin typeface="Arial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Times New Roman" pitchFamily="18" charset="0"/>
              </a:rPr>
              <a:t>  </a:t>
            </a:r>
            <a:r>
              <a:rPr lang="en-US" sz="1400" dirty="0">
                <a:latin typeface="Arial" charset="0"/>
                <a:cs typeface="Times New Roman" pitchFamily="18" charset="0"/>
              </a:rPr>
              <a:t> </a:t>
            </a:r>
            <a:endParaRPr lang="en-US" sz="1100" dirty="0">
              <a:latin typeface="Arial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latin typeface="Arial" charset="0"/>
                <a:cs typeface="Times New Roman" pitchFamily="18" charset="0"/>
              </a:rPr>
              <a:t>Read newspaper articles, trade and association journals and magazines, and other publications.</a:t>
            </a:r>
            <a:endParaRPr lang="en-US" sz="1400" dirty="0">
              <a:latin typeface="Arial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Times New Roman" pitchFamily="18" charset="0"/>
              </a:rPr>
              <a:t> </a:t>
            </a:r>
            <a:endParaRPr lang="en-US" sz="1400" dirty="0">
              <a:latin typeface="Arial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Times New Roman" pitchFamily="18" charset="0"/>
              </a:rPr>
              <a:t>2.  Search the Internet, including Google</a:t>
            </a:r>
            <a:r>
              <a:rPr lang="en-US" baseline="30000" dirty="0">
                <a:latin typeface="Arial" charset="0"/>
                <a:cs typeface="Times New Roman" pitchFamily="18" charset="0"/>
              </a:rPr>
              <a:t>©</a:t>
            </a:r>
            <a:r>
              <a:rPr lang="en-US" dirty="0">
                <a:latin typeface="Arial" charset="0"/>
                <a:cs typeface="Times New Roman" pitchFamily="18" charset="0"/>
              </a:rPr>
              <a:t>. The library also has valuable databases you can use at no cost.</a:t>
            </a:r>
            <a:endParaRPr lang="en-US" sz="1400" dirty="0">
              <a:latin typeface="Arial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Times New Roman" pitchFamily="18" charset="0"/>
              </a:rPr>
              <a:t> </a:t>
            </a:r>
            <a:endParaRPr lang="en-US" sz="1400" dirty="0">
              <a:latin typeface="Arial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n-US" dirty="0">
                <a:latin typeface="Arial" charset="0"/>
                <a:cs typeface="Times New Roman" pitchFamily="18" charset="0"/>
              </a:rPr>
              <a:t>Network to find direct contacts with people who do business with specific industries and companies.</a:t>
            </a:r>
            <a:endParaRPr lang="en-US" sz="14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78851" name="Picture 2" descr="C:\Users\Home\AppData\Local\Microsoft\Windows\Temporary Internet Files\Content.IE5\CER22NPM\MC9002343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838200"/>
            <a:ext cx="24717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226452"/>
      </p:ext>
    </p:extLst>
  </p:cSld>
  <p:clrMapOvr>
    <a:masterClrMapping/>
  </p:clrMapOvr>
  <p:transition spd="slow" advClick="0" advTm="1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850" y="314325"/>
            <a:ext cx="7239000" cy="62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Get on the Radar Screen</a:t>
            </a:r>
            <a:endParaRPr lang="en-US" sz="14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Bodoni MT Black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Arial" charset="0"/>
                <a:cs typeface="Times New Roman" pitchFamily="18" charset="0"/>
              </a:rPr>
              <a:t>What does it mean to get on the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Times New Roman" pitchFamily="18" charset="0"/>
              </a:rPr>
              <a:t>   radar screen in your career search?</a:t>
            </a:r>
            <a:r>
              <a:rPr lang="en-US" dirty="0">
                <a:latin typeface="Bodoni MT Black" pitchFamily="18" charset="0"/>
                <a:cs typeface="Times New Roman" pitchFamily="18" charset="0"/>
              </a:rPr>
              <a:t> </a:t>
            </a:r>
            <a:endParaRPr lang="en-US" sz="1400" dirty="0">
              <a:latin typeface="Bodoni MT Black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Bodoni MT Black" pitchFamily="18" charset="0"/>
                <a:cs typeface="Times New Roman" pitchFamily="18" charset="0"/>
              </a:rPr>
              <a:t> </a:t>
            </a:r>
            <a:endParaRPr lang="en-US" sz="1400" dirty="0">
              <a:latin typeface="Bodoni MT Black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35839"/>
                </a:solidFill>
                <a:latin typeface="GrilledCheese BTN Cn" pitchFamily="34" charset="0"/>
                <a:cs typeface="Times New Roman" pitchFamily="18" charset="0"/>
              </a:rPr>
              <a:t>     </a:t>
            </a:r>
            <a:r>
              <a:rPr lang="en-US" sz="3200" dirty="0">
                <a:latin typeface="Comic Sans MS" pitchFamily="66" charset="0"/>
                <a:cs typeface="Times New Roman" pitchFamily="18" charset="0"/>
              </a:rPr>
              <a:t>Make yourself known!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Bodoni MT Black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Times New Roman" pitchFamily="18" charset="0"/>
              </a:rPr>
              <a:t>What can you do to get on the radar screen for 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Times New Roman" pitchFamily="18" charset="0"/>
              </a:rPr>
              <a:t>specific targeted company or within a specific industry?</a:t>
            </a:r>
            <a:endParaRPr lang="en-US" sz="1400" dirty="0"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Times New Roman" pitchFamily="18" charset="0"/>
              </a:rPr>
              <a:t> </a:t>
            </a:r>
            <a:endParaRPr lang="en-US" sz="1400" dirty="0"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  <a:cs typeface="Times New Roman" pitchFamily="18" charset="0"/>
              </a:rPr>
              <a:t>1. Join and interact with professional associations and community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  <a:cs typeface="Times New Roman" pitchFamily="18" charset="0"/>
              </a:rPr>
              <a:t>    service groups.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  <a:cs typeface="Times New Roman" pitchFamily="18" charset="0"/>
              </a:rPr>
              <a:t>2. Get companies to know you through informational interviews.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  <a:cs typeface="Times New Roman" pitchFamily="18" charset="0"/>
              </a:rPr>
              <a:t>3. Get published in an industry-related journal or association newsletter.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  <a:cs typeface="Times New Roman" pitchFamily="18" charset="0"/>
              </a:rPr>
              <a:t>4. Attend at least one meeting of a networking group each week.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  </a:t>
            </a:r>
            <a:r>
              <a:rPr lang="en-US" sz="1600" dirty="0">
                <a:latin typeface="Arial" charset="0"/>
                <a:cs typeface="Times New Roman" pitchFamily="18" charset="0"/>
              </a:rPr>
              <a:t>Q. How can attending at least one meeting of a networking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  <a:cs typeface="Times New Roman" pitchFamily="18" charset="0"/>
              </a:rPr>
              <a:t>        group each week help you stay on the radar screen?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  <a:cs typeface="Times New Roman" pitchFamily="18" charset="0"/>
              </a:rPr>
              <a:t>   A. When you go to the network meeting, people will know who you are.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  <a:cs typeface="Times New Roman" pitchFamily="18" charset="0"/>
              </a:rPr>
              <a:t>       By using “abundance mentality,” people will help you.</a:t>
            </a:r>
          </a:p>
        </p:txBody>
      </p:sp>
      <p:pic>
        <p:nvPicPr>
          <p:cNvPr id="4102" name="Picture 6" descr="C:\Users\Home\AppData\Local\Microsoft\Windows\Temporary Internet Files\Content.IE5\ENSNDWS2\MP90042443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6738" y="292100"/>
            <a:ext cx="1733550" cy="245586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6804" name="Picture 9" descr="C:\Users\Home\AppData\Local\Microsoft\Windows\Temporary Internet Files\Content.IE5\N6XETUGI\MC9004460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643063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10" descr="C:\Users\Home\AppData\Local\Microsoft\Windows\Temporary Internet Files\Content.IE5\URXPZ6OI\MC90044550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048000"/>
            <a:ext cx="1754187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11" descr="C:\Users\Home\AppData\Local\Microsoft\Windows\Temporary Internet Files\Content.IE5\ENSNDWS2\MC90044550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78276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019663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381000" y="609600"/>
            <a:ext cx="8156575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charset="0"/>
                <a:cs typeface="Arial" charset="0"/>
              </a:rPr>
              <a:t>           </a:t>
            </a:r>
            <a:r>
              <a:rPr lang="en-US" sz="3200" b="1" dirty="0">
                <a:latin typeface="Book Antiqua" panose="02040602050305030304" pitchFamily="18" charset="0"/>
                <a:cs typeface="Arial" charset="0"/>
              </a:rPr>
              <a:t>The “Abundance Mentality”</a:t>
            </a:r>
            <a:endParaRPr lang="en-US" sz="3200" dirty="0">
              <a:latin typeface="Book Antiqua" panose="02040602050305030304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   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Stephen R. Covey’s term “abundance mentality”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  	  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(Helping others helps you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   	        get what you want)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Bodoni MT Black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latin typeface="Book Antiqua" panose="02040602050305030304" pitchFamily="18" charset="0"/>
                <a:cs typeface="Times New Roman" pitchFamily="18" charset="0"/>
              </a:rPr>
              <a:t>The Seven Habits of Highly Effective People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 by Stephen R. Covey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Bodoni MT Black" pitchFamily="18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t="2158" r="8327" b="774"/>
          <a:stretch>
            <a:fillRect/>
          </a:stretch>
        </p:blipFill>
        <p:spPr bwMode="auto">
          <a:xfrm>
            <a:off x="6781800" y="3200400"/>
            <a:ext cx="2133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505669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822" y="1948583"/>
            <a:ext cx="7802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 Antiqua" panose="02040602050305030304" pitchFamily="18" charset="0"/>
              </a:rPr>
              <a:t>Two groups that can help you: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312420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Book Antiqua" panose="02040602050305030304" pitchFamily="18" charset="0"/>
              </a:rPr>
              <a:t>UVU </a:t>
            </a:r>
            <a:r>
              <a:rPr lang="en-US" sz="2400" dirty="0">
                <a:latin typeface="Book Antiqua" panose="02040602050305030304" pitchFamily="18" charset="0"/>
              </a:rPr>
              <a:t>Business Resource Center</a:t>
            </a:r>
          </a:p>
          <a:p>
            <a:r>
              <a:rPr lang="en-US" sz="2400" dirty="0">
                <a:latin typeface="Book Antiqua" panose="02040602050305030304" pitchFamily="18" charset="0"/>
                <a:hlinkClick r:id="rId2"/>
              </a:rPr>
              <a:t>https://www.uvu.edu/brc/</a:t>
            </a:r>
            <a:endParaRPr lang="en-US" sz="2400" dirty="0">
              <a:latin typeface="Book Antiqua" panose="02040602050305030304" pitchFamily="18" charset="0"/>
            </a:endParaRPr>
          </a:p>
          <a:p>
            <a:endParaRPr lang="en-US" sz="2400" dirty="0">
              <a:latin typeface="Book Antiqua" panose="02040602050305030304" pitchFamily="18" charset="0"/>
            </a:endParaRPr>
          </a:p>
          <a:p>
            <a:r>
              <a:rPr lang="en-US" sz="2400" dirty="0">
                <a:latin typeface="Book Antiqua" panose="02040602050305030304" pitchFamily="18" charset="0"/>
              </a:rPr>
              <a:t>SCORE</a:t>
            </a:r>
          </a:p>
          <a:p>
            <a:r>
              <a:rPr lang="en-US" sz="2400" dirty="0">
                <a:latin typeface="Book Antiqua" panose="02040602050305030304" pitchFamily="18" charset="0"/>
                <a:hlinkClick r:id="rId3"/>
              </a:rPr>
              <a:t>https://www.score.org/</a:t>
            </a:r>
            <a:r>
              <a:rPr lang="en-US" sz="2400" dirty="0">
                <a:latin typeface="Book Antiqua" panose="02040602050305030304" pitchFamily="18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347618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89411"/>
            <a:ext cx="7136862" cy="59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2" y="0"/>
            <a:ext cx="727923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7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381000" y="762000"/>
            <a:ext cx="8383588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Book Antiqua" pitchFamily="18" charset="0"/>
              </a:rPr>
              <a:t>Where People Look for Careers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black"/>
              </a:solidFill>
              <a:latin typeface="Book Antiqua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prstClr val="black"/>
              </a:solidFill>
              <a:latin typeface="Book Antiqua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latin typeface="Arial Narrow" pitchFamily="34" charset="0"/>
              </a:rPr>
              <a:t>  </a:t>
            </a:r>
            <a:r>
              <a:rPr lang="en-US" sz="2400" i="1" dirty="0">
                <a:latin typeface="Arial Narrow" pitchFamily="34" charset="0"/>
              </a:rPr>
              <a:t>Where People 	  	   Time People Spend in     	Where Jobs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latin typeface="Arial Narrow" pitchFamily="34" charset="0"/>
              </a:rPr>
              <a:t>  Look for Work	    	   Each Type of Search      	 Are Found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 Narrow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 Narrow" pitchFamily="34" charset="0"/>
              </a:rPr>
              <a:t>Want Ads and Internet               65%	         Less than 5%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 Narrow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 Narrow" pitchFamily="34" charset="0"/>
              </a:rPr>
              <a:t>Agencies	                	     27%	            10</a:t>
            </a:r>
            <a:r>
              <a:rPr lang="en-US" sz="2800" dirty="0">
                <a:latin typeface="Calibri" pitchFamily="34" charset="0"/>
              </a:rPr>
              <a:t>−</a:t>
            </a:r>
            <a:r>
              <a:rPr lang="en-US" sz="2800" dirty="0">
                <a:latin typeface="Arial Narrow" pitchFamily="34" charset="0"/>
              </a:rPr>
              <a:t>20%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 Narrow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 Narrow" pitchFamily="34" charset="0"/>
              </a:rPr>
              <a:t>Approaching Companies            5%		      15%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 Narrow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 Narrow" pitchFamily="34" charset="0"/>
              </a:rPr>
              <a:t>Networking	               	      5%	   	           60</a:t>
            </a:r>
            <a:r>
              <a:rPr lang="en-US" sz="2800" dirty="0">
                <a:latin typeface="Calibri" pitchFamily="34" charset="0"/>
              </a:rPr>
              <a:t>−</a:t>
            </a:r>
            <a:r>
              <a:rPr lang="en-US" sz="2800" dirty="0">
                <a:latin typeface="Arial Narrow" pitchFamily="34" charset="0"/>
              </a:rPr>
              <a:t>90%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2743200"/>
            <a:ext cx="7696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880313"/>
      </p:ext>
    </p:extLst>
  </p:cSld>
  <p:clrMapOvr>
    <a:masterClrMapping/>
  </p:clrMapOvr>
  <p:transition spd="slow" advClick="0" advTm="1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304800" y="914400"/>
            <a:ext cx="85344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Book Antiqua" panose="02040602050305030304" pitchFamily="18" charset="0"/>
                <a:cs typeface="Arial" charset="0"/>
              </a:rPr>
              <a:t>Want Ads and the Internet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charset="0"/>
                <a:cs typeface="Times New Roman" pitchFamily="18" charset="0"/>
              </a:rPr>
              <a:t>For want ads, use one Sunday paper a week.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charset="0"/>
                <a:cs typeface="Times New Roman" pitchFamily="18" charset="0"/>
              </a:rPr>
              <a:t>Use the Internet as a research tool.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Book Antiqua" panose="02040602050305030304" pitchFamily="18" charset="0"/>
                <a:cs typeface="Arial" charset="0"/>
              </a:rPr>
              <a:t>Agencies and Executive Recruiters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 </a:t>
            </a:r>
            <a:endParaRPr lang="en-US" sz="12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charset="0"/>
                <a:cs typeface="Times New Roman" pitchFamily="18" charset="0"/>
              </a:rPr>
              <a:t>Work with as many agencies as you want.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charset="0"/>
                <a:cs typeface="Times New Roman" pitchFamily="18" charset="0"/>
              </a:rPr>
              <a:t>If you want to work with executive recruiters, read Bill </a:t>
            </a:r>
            <a:r>
              <a:rPr lang="en-US" sz="2000" dirty="0" err="1">
                <a:latin typeface="Arial" charset="0"/>
                <a:cs typeface="Times New Roman" pitchFamily="18" charset="0"/>
              </a:rPr>
              <a:t>Humbert’s</a:t>
            </a:r>
            <a:r>
              <a:rPr lang="en-US" sz="2000" dirty="0">
                <a:latin typeface="Arial" charset="0"/>
                <a:cs typeface="Times New Roman" pitchFamily="18" charset="0"/>
              </a:rPr>
              <a:t> book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err="1">
                <a:latin typeface="Arial" charset="0"/>
                <a:cs typeface="Times New Roman" pitchFamily="18" charset="0"/>
              </a:rPr>
              <a:t>RecruiterGuy’s</a:t>
            </a:r>
            <a:r>
              <a:rPr lang="en-US" sz="2000" i="1" dirty="0">
                <a:latin typeface="Arial" charset="0"/>
                <a:cs typeface="Times New Roman" pitchFamily="18" charset="0"/>
              </a:rPr>
              <a:t> Guide to Finding a Job</a:t>
            </a:r>
            <a:r>
              <a:rPr lang="en-US" sz="2000" dirty="0">
                <a:latin typeface="Arial" charset="0"/>
                <a:cs typeface="Times New Roman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 </a:t>
            </a:r>
            <a:endParaRPr lang="en-US" sz="12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charset="0"/>
                <a:cs typeface="Times New Roman" pitchFamily="18" charset="0"/>
              </a:rPr>
              <a:t>Remember that the executive recruiters don’t work for you. They are paid by the recruiting companies. They cannot legally float your résumé.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10" y="914400"/>
            <a:ext cx="3348990" cy="25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76667"/>
      </p:ext>
    </p:extLst>
  </p:cSld>
  <p:clrMapOvr>
    <a:masterClrMapping/>
  </p:clrMapOvr>
  <p:transition spd="slow" advClick="0" advTm="12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/>
          </p:cNvSpPr>
          <p:nvPr/>
        </p:nvSpPr>
        <p:spPr bwMode="auto">
          <a:xfrm>
            <a:off x="533400" y="381000"/>
            <a:ext cx="83820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Book Antiqua" panose="02040602050305030304" pitchFamily="18" charset="0"/>
                <a:cs typeface="Times New Roman" pitchFamily="18" charset="0"/>
              </a:rPr>
              <a:t>Where People Look for Careers, cont.</a:t>
            </a:r>
            <a:endParaRPr lang="en-US" sz="32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          Approaching Companies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  <a:endParaRPr lang="en-US" sz="1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Bodoni MT Black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Bodoni MT Black" pitchFamily="18" charset="0"/>
                <a:cs typeface="Times New Roman" pitchFamily="18" charset="0"/>
              </a:rPr>
              <a:t>        </a:t>
            </a:r>
            <a:r>
              <a:rPr lang="en-US" b="1" dirty="0">
                <a:latin typeface="Arial" charset="0"/>
                <a:cs typeface="Times New Roman" pitchFamily="18" charset="0"/>
              </a:rPr>
              <a:t>People Who Know about a Position:</a:t>
            </a:r>
            <a:endParaRPr lang="en-US" sz="1400" b="1" dirty="0"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cs typeface="Times New Roman" pitchFamily="18" charset="0"/>
              </a:rPr>
              <a:t>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latin typeface="Arial" charset="0"/>
                <a:cs typeface="Times New Roman" pitchFamily="18" charset="0"/>
              </a:rPr>
              <a:t>Golf Buddies    The Board	  Entire Company	   Public Advertising</a:t>
            </a:r>
            <a:endParaRPr lang="en-US" sz="1400" i="1" dirty="0"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Times New Roman" pitchFamily="18" charset="0"/>
              </a:rPr>
              <a:t>           ----------------------------------------------------------------------------------------</a:t>
            </a:r>
            <a:endParaRPr lang="en-US" sz="1400" dirty="0"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Times New Roman" pitchFamily="18" charset="0"/>
              </a:rPr>
              <a:t>               2 People         12 People	    300 People         The Whole World</a:t>
            </a:r>
            <a:r>
              <a:rPr lang="en-US" sz="1400" dirty="0">
                <a:latin typeface="Arial" charset="0"/>
                <a:cs typeface="Times New Roman" pitchFamily="18" charset="0"/>
              </a:rPr>
              <a:t>             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	</a:t>
            </a:r>
            <a:r>
              <a:rPr lang="en-US" sz="1600" dirty="0">
                <a:latin typeface="Arial" charset="0"/>
                <a:cs typeface="Times New Roman" pitchFamily="18" charset="0"/>
              </a:rPr>
              <a:t>(Always network into career positions before the whole world knows about it!)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  			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      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Networking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Times New Roman" pitchFamily="18" charset="0"/>
              </a:rPr>
              <a:t>When you plan your week, how will the figures 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Times New Roman" pitchFamily="18" charset="0"/>
              </a:rPr>
              <a:t>“Where People Look for Careers” affect your plan?</a:t>
            </a:r>
            <a:endParaRPr lang="en-US" sz="14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65539" name="Picture 4" descr="C:\Users\Home\AppData\Local\Microsoft\Windows\Temporary Internet Files\Content.IE5\N6XETUGI\MC9001494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893888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905000" y="5638800"/>
            <a:ext cx="2819400" cy="914400"/>
          </a:xfrm>
          <a:prstGeom prst="wedgeRoundRectCallout">
            <a:avLst>
              <a:gd name="adj1" fmla="val 97591"/>
              <a:gd name="adj2" fmla="val 33243"/>
              <a:gd name="adj3" fmla="val 16667"/>
            </a:avLst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Networking is 60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−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90% of where careers are found!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14" y="4847999"/>
            <a:ext cx="2434590" cy="18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42327"/>
      </p:ext>
    </p:extLst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838200" y="659394"/>
            <a:ext cx="77724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Book Antiqua" panose="02040602050305030304" pitchFamily="18" charset="0"/>
                <a:cs typeface="Arial" charset="0"/>
              </a:rPr>
              <a:t>Three Steps of a Career Search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  <a:endParaRPr lang="en-US" sz="16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Bodoni MT Black" pitchFamily="18" charset="0"/>
                <a:cs typeface="Times New Roman" pitchFamily="18" charset="0"/>
              </a:rPr>
              <a:t>	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First</a:t>
            </a:r>
            <a:r>
              <a:rPr lang="en-US" sz="2400" dirty="0">
                <a:latin typeface="Arial" charset="0"/>
                <a:cs typeface="Times New Roman" pitchFamily="18" charset="0"/>
              </a:rPr>
              <a:t>, in your career search, look at industries.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	 	What industries are dying?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	 	What industries are growing?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		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Second</a:t>
            </a:r>
            <a:r>
              <a:rPr lang="en-US" sz="2400" dirty="0">
                <a:latin typeface="Arial" charset="0"/>
                <a:cs typeface="Times New Roman" pitchFamily="18" charset="0"/>
              </a:rPr>
              <a:t>, once you have selected 				industries, you need to target companies.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8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	</a:t>
            </a:r>
            <a:r>
              <a:rPr lang="en-US" sz="2400" dirty="0">
                <a:latin typeface="Arial" charset="0"/>
                <a:cs typeface="Times New Roman" pitchFamily="18" charset="0"/>
              </a:rPr>
              <a:t>To help yourself do that, read 				</a:t>
            </a:r>
            <a:r>
              <a:rPr lang="en-US" sz="2400" i="1" dirty="0">
                <a:latin typeface="Arial" charset="0"/>
                <a:cs typeface="Times New Roman" pitchFamily="18" charset="0"/>
              </a:rPr>
              <a:t>Good to Great, </a:t>
            </a:r>
            <a:r>
              <a:rPr lang="en-US" sz="2400" dirty="0">
                <a:latin typeface="Arial" charset="0"/>
                <a:cs typeface="Times New Roman" pitchFamily="18" charset="0"/>
              </a:rPr>
              <a:t>by Jim Collins.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		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Third</a:t>
            </a:r>
            <a:r>
              <a:rPr lang="en-US" sz="2400" dirty="0">
                <a:latin typeface="Arial" charset="0"/>
                <a:cs typeface="Times New Roman" pitchFamily="18" charset="0"/>
              </a:rPr>
              <a:t>, now that you have targeted your companies, you need to network into those companies.</a:t>
            </a:r>
          </a:p>
        </p:txBody>
      </p:sp>
      <p:pic>
        <p:nvPicPr>
          <p:cNvPr id="12291" name="Picture 3" descr="C:\Users\Home\AppData\Local\Microsoft\Windows\Temporary Internet Files\Content.IE5\ENSNDWS2\MC9001049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81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16002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348439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838200" y="304800"/>
            <a:ext cx="7391400" cy="620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atin typeface="Book Antiqua" panose="02040602050305030304" pitchFamily="18" charset="0"/>
                <a:cs typeface="Arial" pitchFamily="34" charset="0"/>
              </a:rPr>
              <a:t>Create a 30-Second Summary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atin typeface="Book Antiqua" panose="02040602050305030304" pitchFamily="18" charset="0"/>
                <a:cs typeface="Arial" pitchFamily="34" charset="0"/>
              </a:rPr>
              <a:t> for Networking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Give your name.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2000" b="1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Give a general introduction with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a skill or trait you have,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an example of a time you have used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     the skill or trait, and the results of that example.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 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State your education and/or your work experience.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Say, “I’m looking at industries A, B, and C. I am targeting companies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      such as these 5 companies: [name companies]. Who do you know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      who might help me with these industries and companies?”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5.   Restate your name.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3075" name="Picture 3" descr="C:\Users\Home\AppData\Local\Microsoft\Windows\Temporary Internet Files\Content.IE5\ENSNDWS2\MC9004455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90800"/>
            <a:ext cx="24352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353720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/>
          </p:cNvSpPr>
          <p:nvPr/>
        </p:nvSpPr>
        <p:spPr bwMode="auto">
          <a:xfrm>
            <a:off x="800100" y="838200"/>
            <a:ext cx="76962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b="1" dirty="0">
                <a:latin typeface="Book Antiqua" panose="02040602050305030304" pitchFamily="18" charset="0"/>
                <a:cs typeface="Times New Roman" pitchFamily="18" charset="0"/>
              </a:rPr>
              <a:t>Networking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doni MT Black" pitchFamily="18" charset="0"/>
                <a:cs typeface="Times New Roman" pitchFamily="18" charset="0"/>
              </a:rPr>
              <a:t>     </a:t>
            </a:r>
            <a:r>
              <a:rPr lang="en-US" sz="2400" dirty="0">
                <a:latin typeface="Arial" charset="0"/>
                <a:cs typeface="Times New Roman" pitchFamily="18" charset="0"/>
              </a:rPr>
              <a:t>Tips for Networking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1.  Know why you are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     networking (see, for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     example, number 4,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     previous slide).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2.  Learn something from each contact. Ask for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     information and ideas.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3.  Get more than one referral from each contact, one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     referral at a time.</a:t>
            </a:r>
          </a:p>
        </p:txBody>
      </p:sp>
      <p:pic>
        <p:nvPicPr>
          <p:cNvPr id="9218" name="Picture 2" descr="C:\Users\Home\AppData\Local\Microsoft\Windows\Temporary Internet Files\Content.IE5\CER22NPM\MC9002307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76200"/>
            <a:ext cx="3854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2819400"/>
            <a:ext cx="3657600" cy="1323975"/>
          </a:xfrm>
          <a:prstGeom prst="rect">
            <a:avLst/>
          </a:prstGeom>
          <a:solidFill>
            <a:schemeClr val="accent1">
              <a:alpha val="9000"/>
            </a:schemeClr>
          </a:solidFill>
          <a:ln w="15875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1600" dirty="0">
                <a:latin typeface="Arial Narrow" pitchFamily="34" charset="0"/>
                <a:ea typeface="Times New Roman"/>
                <a:cs typeface="Arial" charset="0"/>
              </a:rPr>
              <a:t>4. Say, “I’m looking at industries A, B, and C. </a:t>
            </a:r>
          </a:p>
          <a:p>
            <a:pPr marL="457200" indent="-457200">
              <a:defRPr/>
            </a:pPr>
            <a:r>
              <a:rPr lang="en-US" sz="1600" dirty="0">
                <a:latin typeface="Arial Narrow" pitchFamily="34" charset="0"/>
                <a:ea typeface="Times New Roman"/>
                <a:cs typeface="Arial" charset="0"/>
              </a:rPr>
              <a:t>    I am targeting companies such as these five </a:t>
            </a:r>
          </a:p>
          <a:p>
            <a:pPr marL="457200" indent="-457200">
              <a:defRPr/>
            </a:pPr>
            <a:r>
              <a:rPr lang="en-US" sz="1600" dirty="0">
                <a:latin typeface="Arial Narrow" pitchFamily="34" charset="0"/>
                <a:ea typeface="Times New Roman"/>
                <a:cs typeface="Arial" charset="0"/>
              </a:rPr>
              <a:t>    companies: [name companies].  Who do</a:t>
            </a:r>
          </a:p>
          <a:p>
            <a:pPr marL="457200" indent="-457200">
              <a:defRPr/>
            </a:pPr>
            <a:r>
              <a:rPr lang="en-US" sz="1600" dirty="0">
                <a:latin typeface="Arial Narrow" pitchFamily="34" charset="0"/>
                <a:ea typeface="Times New Roman"/>
                <a:cs typeface="Arial" charset="0"/>
              </a:rPr>
              <a:t>    you know who might help me with these </a:t>
            </a:r>
          </a:p>
          <a:p>
            <a:pPr marL="457200" indent="-457200">
              <a:defRPr/>
            </a:pPr>
            <a:r>
              <a:rPr lang="en-US" sz="1600" dirty="0">
                <a:latin typeface="Arial Narrow" pitchFamily="34" charset="0"/>
                <a:ea typeface="Times New Roman"/>
                <a:cs typeface="Arial" charset="0"/>
              </a:rPr>
              <a:t>    industries and companies?”</a:t>
            </a:r>
          </a:p>
        </p:txBody>
      </p:sp>
      <p:sp>
        <p:nvSpPr>
          <p:cNvPr id="5" name="Notched Right Arrow 4"/>
          <p:cNvSpPr/>
          <p:nvPr/>
        </p:nvSpPr>
        <p:spPr>
          <a:xfrm>
            <a:off x="3617259" y="3834653"/>
            <a:ext cx="838200" cy="228600"/>
          </a:xfrm>
          <a:prstGeom prst="notchedRightArrow">
            <a:avLst/>
          </a:prstGeom>
          <a:solidFill>
            <a:schemeClr val="accent1">
              <a:alpha val="3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20797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/>
          </p:cNvSpPr>
          <p:nvPr/>
        </p:nvSpPr>
        <p:spPr bwMode="auto">
          <a:xfrm>
            <a:off x="685800" y="533400"/>
            <a:ext cx="80010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Book Antiqua" panose="02040602050305030304" pitchFamily="18" charset="0"/>
                <a:cs typeface="Arial" charset="0"/>
              </a:rPr>
              <a:t>Informational Interviewing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You should break your 20-minute interviews into 4 parts: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charset="0"/>
                <a:cs typeface="Times New Roman" pitchFamily="18" charset="0"/>
              </a:rPr>
              <a:t> 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  • First 5 minutes: Talk with your interviewees about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    themselves and their families.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Arial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  • Second 5 minutes: Talk about the industries and your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    targeted companies.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Arial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  • Third 5 minutes: Talk about yourself and your skills.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Arial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  • Fourth 5 minutes: Get two referrals before you leave.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Arial" charset="0"/>
                <a:cs typeface="Times New Roman" pitchFamily="18" charset="0"/>
              </a:rPr>
              <a:t>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 At the end of a 20-minute informational interview, stand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 up and say, “My 20 minutes are over.”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Remember to send a thank-you note!</a:t>
            </a:r>
          </a:p>
        </p:txBody>
      </p:sp>
    </p:spTree>
    <p:extLst>
      <p:ext uri="{BB962C8B-B14F-4D97-AF65-F5344CB8AC3E}">
        <p14:creationId xmlns:p14="http://schemas.microsoft.com/office/powerpoint/2010/main" val="2894323804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ChangeArrowheads="1"/>
          </p:cNvSpPr>
          <p:nvPr/>
        </p:nvSpPr>
        <p:spPr bwMode="auto">
          <a:xfrm>
            <a:off x="304800" y="301625"/>
            <a:ext cx="75438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Book Antiqua" panose="02040602050305030304" pitchFamily="18" charset="0"/>
                <a:cs typeface="Times New Roman" pitchFamily="18" charset="0"/>
              </a:rPr>
              <a:t>How to Make Powerful Impressions with People You Contact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	</a:t>
            </a:r>
            <a:r>
              <a:rPr lang="en-US" sz="2400" dirty="0">
                <a:latin typeface="Arial" charset="0"/>
                <a:cs typeface="Times New Roman" pitchFamily="18" charset="0"/>
              </a:rPr>
              <a:t>45% Packaging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	35% Responsiveness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	        Power Answers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 	        30-Second Summaries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 	        “Once . . . and Now”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	</a:t>
            </a:r>
            <a:r>
              <a:rPr lang="en-US" sz="2400" dirty="0">
                <a:latin typeface="Arial" charset="0"/>
                <a:cs typeface="Times New Roman" pitchFamily="18" charset="0"/>
              </a:rPr>
              <a:t>10% Experience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cs typeface="Times New Roman" pitchFamily="18" charset="0"/>
              </a:rPr>
              <a:t>	10% Other Factors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Bodoni MT Black" pitchFamily="18" charset="0"/>
                <a:cs typeface="Times New Roman" pitchFamily="18" charset="0"/>
              </a:rPr>
              <a:t>  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Bodoni MT Black" pitchFamily="18" charset="0"/>
                <a:cs typeface="Times New Roman" pitchFamily="18" charset="0"/>
              </a:rPr>
              <a:t> </a:t>
            </a:r>
            <a:endParaRPr lang="en-US" sz="2000" dirty="0">
              <a:solidFill>
                <a:prstClr val="black"/>
              </a:solidFill>
              <a:latin typeface="Bodoni MT Black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Bodoni MT Black" pitchFamily="18" charset="0"/>
              <a:cs typeface="Times New Roman" pitchFamily="18" charset="0"/>
            </a:endParaRPr>
          </a:p>
        </p:txBody>
      </p:sp>
      <p:pic>
        <p:nvPicPr>
          <p:cNvPr id="38936" name="Picture 24" descr="C:\Users\Home\AppData\Local\Microsoft\Windows\Temporary Internet Files\Content.IE5\URXPZ6OI\MP9004424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429000" cy="2286000"/>
          </a:xfrm>
          <a:prstGeom prst="rect">
            <a:avLst/>
          </a:prstGeom>
          <a:noFill/>
          <a:ln>
            <a:noFill/>
          </a:ln>
          <a:effectLst>
            <a:outerShdw dist="38100" dir="5460006" sx="102000" sy="102000" algn="tr" rotWithShape="0">
              <a:schemeClr val="folHlink">
                <a:alpha val="39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269363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2FB5D32D-4DE1-4F00-8638-7F41AAA4D230}" vid="{BE730FC0-818C-412C-AB90-DF0AB5B2DB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185</TotalTime>
  <Words>1126</Words>
  <Application>Microsoft Office PowerPoint</Application>
  <PresentationFormat>On-screen Show (4:3)</PresentationFormat>
  <Paragraphs>199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 Narrow</vt:lpstr>
      <vt:lpstr>Bodoni MT Black</vt:lpstr>
      <vt:lpstr>Book Antiqua</vt:lpstr>
      <vt:lpstr>Calibri</vt:lpstr>
      <vt:lpstr>Comic Sans MS</vt:lpstr>
      <vt:lpstr>Constantia</vt:lpstr>
      <vt:lpstr>GrilledCheese BTN Cn</vt:lpstr>
      <vt:lpstr>Symbol</vt:lpstr>
      <vt:lpstr>Times New Roman</vt:lpstr>
      <vt:lpstr>Wingdings 2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Bateman</dc:creator>
  <cp:lastModifiedBy>Sterling Bateman</cp:lastModifiedBy>
  <cp:revision>45</cp:revision>
  <dcterms:created xsi:type="dcterms:W3CDTF">2015-08-13T23:39:45Z</dcterms:created>
  <dcterms:modified xsi:type="dcterms:W3CDTF">2023-04-20T23:19:38Z</dcterms:modified>
</cp:coreProperties>
</file>